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35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3D923C-5D81-4CA5-9E94-3F43F252F667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C2435-CA35-4C5A-B2F1-EBED972657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828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2FE56-9FED-4E74-B11F-C6C3F4436E61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CE6C-8937-4425-B1F2-F1AB32DD23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1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2FE56-9FED-4E74-B11F-C6C3F4436E61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CE6C-8937-4425-B1F2-F1AB32DD23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503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2FE56-9FED-4E74-B11F-C6C3F4436E61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CE6C-8937-4425-B1F2-F1AB32DD23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460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2FE56-9FED-4E74-B11F-C6C3F4436E61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CE6C-8937-4425-B1F2-F1AB32DD23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6565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2FE56-9FED-4E74-B11F-C6C3F4436E61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CE6C-8937-4425-B1F2-F1AB32DD23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4633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2FE56-9FED-4E74-B11F-C6C3F4436E61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CE6C-8937-4425-B1F2-F1AB32DD23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118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2FE56-9FED-4E74-B11F-C6C3F4436E61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CE6C-8937-4425-B1F2-F1AB32DD23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0005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2FE56-9FED-4E74-B11F-C6C3F4436E61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CE6C-8937-4425-B1F2-F1AB32DD23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512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2FE56-9FED-4E74-B11F-C6C3F4436E61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CE6C-8937-4425-B1F2-F1AB32DD23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736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2FE56-9FED-4E74-B11F-C6C3F4436E61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CE6C-8937-4425-B1F2-F1AB32DD23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4990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2FE56-9FED-4E74-B11F-C6C3F4436E61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CE6C-8937-4425-B1F2-F1AB32DD23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727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2FE56-9FED-4E74-B11F-C6C3F4436E61}" type="datetimeFigureOut">
              <a:rPr kumimoji="1" lang="ja-JP" altLang="en-US" smtClean="0"/>
              <a:t>2024/3/19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8CE6C-8937-4425-B1F2-F1AB32DD23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4261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607294" y="-4512"/>
            <a:ext cx="3635261" cy="47707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u="sng" dirty="0">
                <a:solidFill>
                  <a:sysClr val="windowText" lastClr="000000"/>
                </a:solidFill>
              </a:rPr>
              <a:t>自動車運転代行業に必要な書類等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180975" y="635819"/>
            <a:ext cx="6572250" cy="5289932"/>
          </a:xfrm>
          <a:prstGeom prst="roundRect">
            <a:avLst>
              <a:gd name="adj" fmla="val 4250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○　認定申請書</a:t>
            </a:r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○　本籍（外国人は国籍）の記載された住民票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　　</a:t>
            </a:r>
            <a:r>
              <a:rPr lang="en-US" altLang="ja-JP" sz="1000" dirty="0">
                <a:solidFill>
                  <a:schemeClr val="tx1"/>
                </a:solidFill>
                <a:latin typeface="+mn-ea"/>
              </a:rPr>
              <a:t>※ </a:t>
            </a: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個人番号の記載されていないもの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endParaRPr lang="en-US" altLang="ja-JP" sz="7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○　心身に故障がないことを誓約する書面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○　精神機能の障害に関する医師の診断書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○　代行保険証書等のコピー（対人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8,000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万円以上、対物・車両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200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万円以上）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○　随伴用自動車として使用する自動車の車検証コピー</a:t>
            </a:r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○　安全運転管理者届出に必要な書類</a:t>
            </a:r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・ 安全運転管理者に関する届出書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・ 運転管理に関する経歴書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　・ 運転記録証明書</a:t>
            </a:r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・ 安全運転管理者の住民票（認定申請者と異なる場合）（運転免許証でも可（表裏））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○　営業所が賃貸物件の場合は、賃貸借契約書の写し</a:t>
            </a:r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　契約内容は、事業所用など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営業を認めるもの　　　　　　</a:t>
            </a:r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　　　　</a:t>
            </a: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　　　　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各１通</a:t>
            </a: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114300" y="473392"/>
            <a:ext cx="2847975" cy="323525"/>
          </a:xfrm>
          <a:prstGeom prst="roundRect">
            <a:avLst>
              <a:gd name="adj" fmla="val 41667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新規認定</a:t>
            </a:r>
            <a:r>
              <a:rPr kumimoji="1" lang="en-US" altLang="ja-JP" sz="1400" b="1" dirty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手数料</a:t>
            </a:r>
            <a:r>
              <a:rPr kumimoji="1" lang="en-US" altLang="ja-JP" sz="1400" b="1" dirty="0">
                <a:solidFill>
                  <a:schemeClr val="tx1"/>
                </a:solidFill>
                <a:latin typeface="+mn-ea"/>
              </a:rPr>
              <a:t>12,000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円</a:t>
            </a:r>
            <a:r>
              <a:rPr kumimoji="1" lang="en-US" altLang="ja-JP" sz="1400" b="1" dirty="0">
                <a:solidFill>
                  <a:schemeClr val="tx1"/>
                </a:solidFill>
                <a:latin typeface="+mn-ea"/>
              </a:rPr>
              <a:t>】</a:t>
            </a:r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1345435" y="2404812"/>
            <a:ext cx="5202827" cy="1004888"/>
          </a:xfrm>
          <a:prstGeom prst="roundRect">
            <a:avLst>
              <a:gd name="adj" fmla="val 5766"/>
            </a:avLst>
          </a:prstGeom>
          <a:solidFill>
            <a:schemeClr val="bg1"/>
          </a:solidFill>
          <a:ln w="63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法人の場合</a:t>
            </a:r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○　法人の履歴事項全部証明書</a:t>
            </a:r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○　定款（またはこれに代わる書類）</a:t>
            </a:r>
            <a:endParaRPr kumimoji="1"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○　役員全員の本籍（外国人は国籍）の記載された住民票</a:t>
            </a:r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○　役員全員の</a:t>
            </a:r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心身に故障がないことを誓約する書面及び医師の診断書</a:t>
            </a:r>
            <a:endParaRPr lang="en-US" altLang="ja-JP" sz="11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14300" y="6142082"/>
            <a:ext cx="6638925" cy="1110407"/>
            <a:chOff x="114300" y="6006196"/>
            <a:chExt cx="6638925" cy="1110407"/>
          </a:xfrm>
        </p:grpSpPr>
        <p:sp>
          <p:nvSpPr>
            <p:cNvPr id="8" name="角丸四角形 7"/>
            <p:cNvSpPr/>
            <p:nvPr/>
          </p:nvSpPr>
          <p:spPr>
            <a:xfrm>
              <a:off x="180975" y="6202760"/>
              <a:ext cx="6572250" cy="913843"/>
            </a:xfrm>
            <a:prstGeom prst="roundRect">
              <a:avLst>
                <a:gd name="adj" fmla="val 15172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kumimoji="1"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○　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変更届出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書</a:t>
              </a:r>
              <a:endParaRPr kumimoji="1"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○　変更内容を疎明する書類（コピー）　　　 　　　　　　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 </a:t>
              </a:r>
              <a:r>
                <a:rPr lang="ja-JP" altLang="en-US" sz="1600" b="1" dirty="0">
                  <a:solidFill>
                    <a:schemeClr val="tx1"/>
                  </a:solidFill>
                  <a:latin typeface="+mn-ea"/>
                </a:rPr>
                <a:t>　　　　　　各１通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endParaRPr kumimoji="1" lang="en-US" altLang="ja-JP" sz="12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" name="角丸四角形 8"/>
            <p:cNvSpPr/>
            <p:nvPr/>
          </p:nvSpPr>
          <p:spPr>
            <a:xfrm>
              <a:off x="114300" y="6006196"/>
              <a:ext cx="2762250" cy="357661"/>
            </a:xfrm>
            <a:prstGeom prst="roundRect">
              <a:avLst>
                <a:gd name="adj" fmla="val 41667"/>
              </a:avLst>
            </a:prstGeom>
            <a:solidFill>
              <a:srgbClr val="FFFF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400" b="1" dirty="0">
                  <a:solidFill>
                    <a:schemeClr val="tx1"/>
                  </a:solidFill>
                  <a:latin typeface="+mn-ea"/>
                </a:rPr>
                <a:t>　変更届出</a:t>
              </a:r>
              <a:r>
                <a:rPr lang="en-US" altLang="ja-JP" sz="1400" b="1" dirty="0">
                  <a:solidFill>
                    <a:schemeClr val="tx1"/>
                  </a:solidFill>
                  <a:latin typeface="+mn-ea"/>
                </a:rPr>
                <a:t>【</a:t>
              </a:r>
              <a:r>
                <a:rPr lang="ja-JP" altLang="en-US" sz="1400" b="1" dirty="0">
                  <a:solidFill>
                    <a:schemeClr val="tx1"/>
                  </a:solidFill>
                  <a:latin typeface="+mn-ea"/>
                </a:rPr>
                <a:t>手数料なし</a:t>
              </a:r>
              <a:r>
                <a:rPr lang="en-US" altLang="ja-JP" sz="1400" b="1" dirty="0">
                  <a:solidFill>
                    <a:schemeClr val="tx1"/>
                  </a:solidFill>
                  <a:latin typeface="+mn-ea"/>
                </a:rPr>
                <a:t>】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114300" y="7533655"/>
            <a:ext cx="6638925" cy="772145"/>
            <a:chOff x="114300" y="8954049"/>
            <a:chExt cx="6638925" cy="411891"/>
          </a:xfrm>
        </p:grpSpPr>
        <p:sp>
          <p:nvSpPr>
            <p:cNvPr id="13" name="角丸四角形 12"/>
            <p:cNvSpPr/>
            <p:nvPr/>
          </p:nvSpPr>
          <p:spPr>
            <a:xfrm>
              <a:off x="180975" y="9034062"/>
              <a:ext cx="6572250" cy="331878"/>
            </a:xfrm>
            <a:prstGeom prst="roundRect">
              <a:avLst>
                <a:gd name="adj" fmla="val 19473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kumimoji="1"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○　廃業等届出書（廃業理由を記載）　　　　　　　　　　　　　　　　　　　　</a:t>
              </a:r>
              <a:r>
                <a:rPr lang="ja-JP" altLang="en-US" sz="1600" b="1" dirty="0">
                  <a:solidFill>
                    <a:schemeClr val="tx1"/>
                  </a:solidFill>
                  <a:latin typeface="+mn-ea"/>
                </a:rPr>
                <a:t>１通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endParaRPr kumimoji="1"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endParaRPr kumimoji="1" lang="ja-JP" altLang="en-US" sz="12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14300" y="8954049"/>
              <a:ext cx="2762250" cy="177640"/>
            </a:xfrm>
            <a:prstGeom prst="roundRect">
              <a:avLst>
                <a:gd name="adj" fmla="val 41667"/>
              </a:avLst>
            </a:prstGeom>
            <a:solidFill>
              <a:srgbClr val="FFFF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>
                  <a:solidFill>
                    <a:schemeClr val="tx1"/>
                  </a:solidFill>
                  <a:latin typeface="+mn-ea"/>
                </a:rPr>
                <a:t>廃業等届出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【</a:t>
              </a: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手数料なし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】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5" name="右中かっこ 14"/>
          <p:cNvSpPr/>
          <p:nvPr/>
        </p:nvSpPr>
        <p:spPr>
          <a:xfrm>
            <a:off x="3637130" y="1269241"/>
            <a:ext cx="293427" cy="1050878"/>
          </a:xfrm>
          <a:prstGeom prst="rightBrace">
            <a:avLst>
              <a:gd name="adj1" fmla="val 23718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カギ線コネクタ 18"/>
          <p:cNvCxnSpPr>
            <a:stCxn id="15" idx="1"/>
          </p:cNvCxnSpPr>
          <p:nvPr/>
        </p:nvCxnSpPr>
        <p:spPr>
          <a:xfrm rot="10800000" flipH="1" flipV="1">
            <a:off x="3930556" y="1794680"/>
            <a:ext cx="1138399" cy="610132"/>
          </a:xfrm>
          <a:prstGeom prst="bentConnector3">
            <a:avLst>
              <a:gd name="adj1" fmla="val 99805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696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</TotalTime>
  <Words>340</Words>
  <Application>Microsoft Office PowerPoint</Application>
  <PresentationFormat>A4 210 x 297 mm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VK24MXZDY</dc:creator>
  <cp:lastModifiedBy>上原　幸浩</cp:lastModifiedBy>
  <cp:revision>34</cp:revision>
  <dcterms:created xsi:type="dcterms:W3CDTF">2019-03-20T02:52:46Z</dcterms:created>
  <dcterms:modified xsi:type="dcterms:W3CDTF">2024-03-19T05:38:05Z</dcterms:modified>
</cp:coreProperties>
</file>